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0" autoAdjust="0"/>
  </p:normalViewPr>
  <p:slideViewPr>
    <p:cSldViewPr snapToGrid="0">
      <p:cViewPr varScale="1">
        <p:scale>
          <a:sx n="99" d="100"/>
          <a:sy n="99" d="100"/>
        </p:scale>
        <p:origin x="108" y="28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32350-406E-CBB3-094D-0E6B26DD32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B03D2-EE43-AC6E-C0BF-2DE7D96689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4E78-5514-4DE8-9AE1-8F79B32E8007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FD44F-ADC9-3303-8039-6214E722B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95F6A-5DB6-7059-1F2F-56D2EDF76A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4D6B0-C369-4B09-BEF5-BB4594B10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0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4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638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1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4152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79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7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83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2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0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86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0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3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A33C-3F96-4939-B675-0B00BB7E71FF}" type="datetimeFigureOut">
              <a:rPr lang="en-US" smtClean="0"/>
              <a:t>6/3/2023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AF74302-D1BC-4ECF-9587-1BD751B57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6A7E-DC9D-A31C-7399-B1485AFAF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473"/>
            <a:ext cx="9144000" cy="955012"/>
          </a:xfrm>
        </p:spPr>
        <p:txBody>
          <a:bodyPr/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UNIVERSITATEA „LUCIAN BLAGA” DIN SIBIU</a:t>
            </a:r>
            <a:br>
              <a:rPr lang="en-US" sz="1800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FACULTATEA DE ȘTIINȚE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49181-0C57-DAFC-ADB5-001CE1F28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53497"/>
            <a:ext cx="9144000" cy="1655762"/>
          </a:xfrm>
        </p:spPr>
        <p:txBody>
          <a:bodyPr/>
          <a:lstStyle/>
          <a:p>
            <a:pPr algn="ctr"/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Diversificarea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tehnicilor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</a:t>
            </a:r>
            <a:r>
              <a:rPr lang="ro-RO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î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nvățare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jocuri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educaționale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32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bazate</a:t>
            </a:r>
            <a:r>
              <a:rPr lang="en-US" sz="32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 Unity</a:t>
            </a:r>
            <a:endParaRPr lang="en-US" sz="32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650E0-A45F-FA4E-41A3-046565FC6FAD}"/>
              </a:ext>
            </a:extLst>
          </p:cNvPr>
          <p:cNvSpPr txBox="1"/>
          <p:nvPr/>
        </p:nvSpPr>
        <p:spPr>
          <a:xfrm>
            <a:off x="3388310" y="1198485"/>
            <a:ext cx="541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Specializarea</a:t>
            </a:r>
            <a:r>
              <a:rPr lang="en-US" sz="1800" b="1" ker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sz="1800" b="1" kern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Informatică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BAC058-1DCB-67F2-C56A-6619B4053BA7}"/>
              </a:ext>
            </a:extLst>
          </p:cNvPr>
          <p:cNvSpPr txBox="1"/>
          <p:nvPr/>
        </p:nvSpPr>
        <p:spPr>
          <a:xfrm>
            <a:off x="1731147" y="4660772"/>
            <a:ext cx="257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</a:rPr>
              <a:t>Coordonator</a:t>
            </a:r>
            <a:r>
              <a:rPr lang="en-US">
                <a:latin typeface="Times New Roman" panose="02020603050405020304" pitchFamily="18" charset="0"/>
              </a:rPr>
              <a:t> </a:t>
            </a:r>
            <a:r>
              <a:rPr lang="ro-RO">
                <a:latin typeface="Times New Roman" panose="02020603050405020304" pitchFamily="18" charset="0"/>
              </a:rPr>
              <a:t>științific</a:t>
            </a:r>
            <a:endParaRPr lang="en-US">
              <a:latin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</a:rPr>
              <a:t>[Ralf Fabian]</a:t>
            </a:r>
            <a:endParaRPr lang="ro-RO" b="1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73817-BCE0-5302-BB88-683BCE3F8480}"/>
              </a:ext>
            </a:extLst>
          </p:cNvPr>
          <p:cNvSpPr txBox="1"/>
          <p:nvPr/>
        </p:nvSpPr>
        <p:spPr>
          <a:xfrm>
            <a:off x="7886330" y="4660773"/>
            <a:ext cx="278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</a:rPr>
              <a:t>Absolvent</a:t>
            </a:r>
          </a:p>
          <a:p>
            <a:r>
              <a:rPr lang="en-US" b="1">
                <a:latin typeface="Times New Roman" panose="02020603050405020304" pitchFamily="18" charset="0"/>
              </a:rPr>
              <a:t>[Bucerzan Antonio-</a:t>
            </a:r>
            <a:r>
              <a:rPr lang="en-US" b="1" err="1">
                <a:latin typeface="Times New Roman" panose="02020603050405020304" pitchFamily="18" charset="0"/>
              </a:rPr>
              <a:t>Petru</a:t>
            </a:r>
            <a:r>
              <a:rPr lang="en-US" b="1">
                <a:latin typeface="Times New Roman" panose="02020603050405020304" pitchFamily="18" charset="0"/>
              </a:rPr>
              <a:t>]</a:t>
            </a:r>
            <a:endParaRPr lang="ro-RO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5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ro-RO"/>
              <a:t>MathRunner</a:t>
            </a:r>
            <a:endParaRPr lang="en-US"/>
          </a:p>
        </p:txBody>
      </p:sp>
      <p:pic>
        <p:nvPicPr>
          <p:cNvPr id="15" name="Math Runner 2023-06-03 12-55-30-683">
            <a:hlinkClick r:id="" action="ppaction://media"/>
            <a:extLst>
              <a:ext uri="{FF2B5EF4-FFF2-40B4-BE49-F238E27FC236}">
                <a16:creationId xmlns:a16="http://schemas.microsoft.com/office/drawing/2014/main" id="{B708176D-F2FA-D2FE-82DD-02B56C45FC2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1929523"/>
            <a:ext cx="5647120" cy="317650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462872" y="1840747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care îi provoacă pe jucători să își folosească abilitățile matematice.</a:t>
            </a:r>
          </a:p>
          <a:p>
            <a:r>
              <a:rPr lang="en-US"/>
              <a:t>Jucătorii trebuie să aleagă răspunsul corect al unei ecuații matematice.</a:t>
            </a:r>
          </a:p>
          <a:p>
            <a:r>
              <a:rPr lang="en-US"/>
              <a:t>Bazat pe evitarea de obstacole.</a:t>
            </a:r>
          </a:p>
          <a:p>
            <a:r>
              <a:rPr lang="ro-RO"/>
              <a:t>Conține </a:t>
            </a:r>
            <a:r>
              <a:rPr lang="en-US"/>
              <a:t>toți factorii menționați în slide-ul anterior.</a:t>
            </a:r>
          </a:p>
        </p:txBody>
      </p:sp>
    </p:spTree>
    <p:extLst>
      <p:ext uri="{BB962C8B-B14F-4D97-AF65-F5344CB8AC3E}">
        <p14:creationId xmlns:p14="http://schemas.microsoft.com/office/powerpoint/2010/main" val="280107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C822-C0F5-B7F4-D25B-DDF86E65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9620"/>
            <a:ext cx="8911687" cy="467843"/>
          </a:xfrm>
        </p:spPr>
        <p:txBody>
          <a:bodyPr>
            <a:normAutofit fontScale="90000"/>
          </a:bodyPr>
          <a:lstStyle/>
          <a:p>
            <a:r>
              <a:rPr lang="en-US"/>
              <a:t>Intelligence Defense: Learn While You Play!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4BC173-9FFC-31F2-C37A-12184CB03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640425" y="2240243"/>
            <a:ext cx="3726964" cy="3740238"/>
          </a:xfrm>
        </p:spPr>
        <p:txBody>
          <a:bodyPr>
            <a:normAutofit/>
          </a:bodyPr>
          <a:lstStyle/>
          <a:p>
            <a:r>
              <a:rPr lang="en-US"/>
              <a:t>Joc 3D în care jucătorii trebuie să își folosească abilitățile strategice și de gândire.</a:t>
            </a:r>
          </a:p>
          <a:p>
            <a:r>
              <a:rPr lang="en-US"/>
              <a:t>Scopul este de a apăra baza de atacuri inamice.</a:t>
            </a:r>
          </a:p>
          <a:p>
            <a:r>
              <a:rPr lang="en-US"/>
              <a:t>Dispune de trei turete de apărare.</a:t>
            </a:r>
          </a:p>
        </p:txBody>
      </p:sp>
      <p:pic>
        <p:nvPicPr>
          <p:cNvPr id="5" name="Intelligence Defense Learn While You Play! 2023-06-03 13-39-19-655">
            <a:hlinkClick r:id="" action="ppaction://media"/>
            <a:extLst>
              <a:ext uri="{FF2B5EF4-FFF2-40B4-BE49-F238E27FC236}">
                <a16:creationId xmlns:a16="http://schemas.microsoft.com/office/drawing/2014/main" id="{C8EB6453-C65A-F974-2C12-4C8F38EF6DF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2041179"/>
            <a:ext cx="5628903" cy="3166259"/>
          </a:xfrm>
        </p:spPr>
      </p:pic>
    </p:spTree>
    <p:extLst>
      <p:ext uri="{BB962C8B-B14F-4D97-AF65-F5344CB8AC3E}">
        <p14:creationId xmlns:p14="http://schemas.microsoft.com/office/powerpoint/2010/main" val="1656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2DF5-4B0D-6443-5E9D-2172F7F6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0760"/>
            <a:ext cx="8911687" cy="632035"/>
          </a:xfrm>
        </p:spPr>
        <p:txBody>
          <a:bodyPr>
            <a:normAutofit fontScale="90000"/>
          </a:bodyPr>
          <a:lstStyle/>
          <a:p>
            <a:r>
              <a:rPr lang="en-US"/>
              <a:t>Concluzii/Evaluare rezultate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00569-43AB-71E3-2631-4478461B6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237" y="1946989"/>
            <a:ext cx="8915400" cy="26072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ntul are nevoie de modalit</a:t>
            </a:r>
            <a:r>
              <a:rPr lang="ro-RO"/>
              <a:t>ăț</a:t>
            </a:r>
            <a:r>
              <a:rPr lang="en-US"/>
              <a:t>i de predare mai </a:t>
            </a:r>
            <a:r>
              <a:rPr lang="ro-RO"/>
              <a:t>captivante.</a:t>
            </a:r>
          </a:p>
          <a:p>
            <a:pPr>
              <a:lnSpc>
                <a:spcPct val="150000"/>
              </a:lnSpc>
            </a:pPr>
            <a:r>
              <a:rPr lang="ro-RO"/>
              <a:t>Prin </a:t>
            </a:r>
            <a:r>
              <a:rPr lang="en-US"/>
              <a:t>informațiile și părerile </a:t>
            </a:r>
            <a:r>
              <a:rPr lang="ro-RO"/>
              <a:t>aduse</a:t>
            </a:r>
            <a:r>
              <a:rPr lang="en-US"/>
              <a:t>, această lucrare poate schimba părerea multor </a:t>
            </a:r>
            <a:r>
              <a:rPr lang="ro-RO"/>
              <a:t>cadre didactice</a:t>
            </a:r>
            <a:r>
              <a:rPr lang="en-US"/>
              <a:t> despre eficacitatea jocurilor video în educație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pt-BR"/>
              <a:t>rocesul de dezvoltare a fost unul provocator, dar cu</a:t>
            </a:r>
            <a:r>
              <a:rPr lang="ro-RO"/>
              <a:t> multe</a:t>
            </a:r>
            <a:r>
              <a:rPr lang="pt-BR"/>
              <a:t> satisfac</a:t>
            </a:r>
            <a:r>
              <a:rPr lang="ro-RO"/>
              <a:t>ț</a:t>
            </a:r>
            <a:r>
              <a:rPr lang="pt-BR"/>
              <a:t>ii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it-IT"/>
              <a:t>estarea si proiectarea, pa</a:t>
            </a:r>
            <a:r>
              <a:rPr lang="ro-RO"/>
              <a:t>ș</a:t>
            </a:r>
            <a:r>
              <a:rPr lang="it-IT"/>
              <a:t>i esențiali în dezvoltarea de jocuri</a:t>
            </a:r>
            <a:r>
              <a:rPr lang="ro-RO"/>
              <a:t>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F355-9007-C51F-4F68-8550F20F82C3}"/>
              </a:ext>
            </a:extLst>
          </p:cNvPr>
          <p:cNvSpPr txBox="1"/>
          <p:nvPr/>
        </p:nvSpPr>
        <p:spPr>
          <a:xfrm>
            <a:off x="3654640" y="4847821"/>
            <a:ext cx="5311808" cy="1239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ct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"Aveți întotdeauna încredere în jocurile pe calculator."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7200" algn="r">
              <a:lnSpc>
                <a:spcPct val="130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Ridley Pearson</a:t>
            </a:r>
            <a:endParaRPr lang="en-US" sz="1800" kern="1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58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3D279-5BB5-F524-A71A-FAA6C342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613701"/>
            <a:ext cx="10515600" cy="886626"/>
          </a:xfrm>
        </p:spPr>
        <p:txBody>
          <a:bodyPr/>
          <a:lstStyle/>
          <a:p>
            <a:r>
              <a:rPr lang="en-US"/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A3AF-2605-E0A0-2D2A-0D4E2FB7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5777" y="1733163"/>
            <a:ext cx="7782018" cy="3877524"/>
          </a:xfrm>
        </p:spPr>
        <p:txBody>
          <a:bodyPr numCol="2"/>
          <a:lstStyle/>
          <a:p>
            <a:r>
              <a:rPr lang="en-US">
                <a:hlinkClick r:id="rId2" action="ppaction://hlinksldjump"/>
              </a:rPr>
              <a:t>Introducere</a:t>
            </a:r>
            <a:endParaRPr lang="en-US"/>
          </a:p>
          <a:p>
            <a:r>
              <a:rPr lang="ro-RO">
                <a:hlinkClick r:id="rId3" action="ppaction://hlinksldjump"/>
              </a:rPr>
              <a:t>M</a:t>
            </a:r>
            <a:r>
              <a:rPr lang="en-US">
                <a:hlinkClick r:id="rId3" action="ppaction://hlinksldjump"/>
              </a:rPr>
              <a:t>otivaţia alegerii temei</a:t>
            </a:r>
            <a:endParaRPr lang="en-US"/>
          </a:p>
          <a:p>
            <a:r>
              <a:rPr lang="es-ES">
                <a:hlinkClick r:id="rId4" action="ppaction://hlinksldjump"/>
              </a:rPr>
              <a:t>Contextul actual al învățării digitale</a:t>
            </a:r>
            <a:endParaRPr lang="en-US"/>
          </a:p>
          <a:p>
            <a:r>
              <a:rPr lang="ro-RO">
                <a:hlinkClick r:id="rId5" action="ppaction://hlinksldjump"/>
              </a:rPr>
              <a:t>A</a:t>
            </a:r>
            <a:r>
              <a:rPr lang="en-US">
                <a:hlinkClick r:id="rId5" action="ppaction://hlinksldjump"/>
              </a:rPr>
              <a:t>vantajele integr</a:t>
            </a:r>
            <a:r>
              <a:rPr lang="ro-RO">
                <a:hlinkClick r:id="rId5" action="ppaction://hlinksldjump"/>
              </a:rPr>
              <a:t>ă</a:t>
            </a:r>
            <a:r>
              <a:rPr lang="en-US">
                <a:hlinkClick r:id="rId5" action="ppaction://hlinksldjump"/>
              </a:rPr>
              <a:t>rii jocurilor video</a:t>
            </a:r>
            <a:endParaRPr lang="en-US"/>
          </a:p>
          <a:p>
            <a:r>
              <a:rPr lang="ro-RO">
                <a:hlinkClick r:id="rId6" action="ppaction://hlinksldjump"/>
              </a:rPr>
              <a:t>P</a:t>
            </a:r>
            <a:r>
              <a:rPr lang="en-US">
                <a:hlinkClick r:id="rId6" action="ppaction://hlinksldjump"/>
              </a:rPr>
              <a:t>roblemele integr</a:t>
            </a:r>
            <a:r>
              <a:rPr lang="ro-RO">
                <a:hlinkClick r:id="rId6" action="ppaction://hlinksldjump"/>
              </a:rPr>
              <a:t>ă</a:t>
            </a:r>
            <a:r>
              <a:rPr lang="en-US">
                <a:hlinkClick r:id="rId6" action="ppaction://hlinksldjump"/>
              </a:rPr>
              <a:t>rii jocurilor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 </a:t>
            </a:r>
            <a:r>
              <a:rPr lang="ro-RO">
                <a:hlinkClick r:id="rId6" action="ppaction://hlinksldjump"/>
              </a:rPr>
              <a:t>î</a:t>
            </a:r>
            <a:r>
              <a:rPr lang="en-US">
                <a:hlinkClick r:id="rId6" action="ppaction://hlinksldjump"/>
              </a:rPr>
              <a:t>nv</a:t>
            </a:r>
            <a:r>
              <a:rPr lang="ro-RO">
                <a:hlinkClick r:id="rId6" action="ppaction://hlinksldjump"/>
              </a:rPr>
              <a:t>ăță</a:t>
            </a:r>
            <a:r>
              <a:rPr lang="en-US">
                <a:hlinkClick r:id="rId6" action="ppaction://hlinksldjump"/>
              </a:rPr>
              <a:t>m</a:t>
            </a:r>
            <a:r>
              <a:rPr lang="ro-RO">
                <a:hlinkClick r:id="rId6" action="ppaction://hlinksldjump"/>
              </a:rPr>
              <a:t>â</a:t>
            </a:r>
            <a:r>
              <a:rPr lang="en-US">
                <a:hlinkClick r:id="rId6" action="ppaction://hlinksldjump"/>
              </a:rPr>
              <a:t>nt</a:t>
            </a:r>
            <a:endParaRPr lang="en-US"/>
          </a:p>
          <a:p>
            <a:r>
              <a:rPr lang="ro-RO">
                <a:hlinkClick r:id="rId7" action="ppaction://hlinksldjump"/>
              </a:rPr>
              <a:t>Unity</a:t>
            </a:r>
            <a:endParaRPr lang="en-US"/>
          </a:p>
          <a:p>
            <a:r>
              <a:rPr lang="fr-FR">
                <a:hlinkClick r:id="rId8" action="ppaction://hlinksldjump"/>
              </a:rPr>
              <a:t>Ce con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ine un bun joc educa</a:t>
            </a:r>
            <a:r>
              <a:rPr lang="ro-RO">
                <a:hlinkClick r:id="rId8" action="ppaction://hlinksldjump"/>
              </a:rPr>
              <a:t>ț</a:t>
            </a:r>
            <a:r>
              <a:rPr lang="fr-FR">
                <a:hlinkClick r:id="rId8" action="ppaction://hlinksldjump"/>
              </a:rPr>
              <a:t>ional?</a:t>
            </a:r>
            <a:endParaRPr lang="en-US"/>
          </a:p>
          <a:p>
            <a:r>
              <a:rPr lang="ro-RO">
                <a:hlinkClick r:id="rId9" action="ppaction://hlinksldjump"/>
              </a:rPr>
              <a:t>MathRunner</a:t>
            </a:r>
            <a:endParaRPr lang="en-US"/>
          </a:p>
          <a:p>
            <a:r>
              <a:rPr lang="en-US">
                <a:hlinkClick r:id="rId10" action="ppaction://hlinksldjump"/>
              </a:rPr>
              <a:t>Intelligence Defense: Learn While You Play!</a:t>
            </a:r>
            <a:endParaRPr lang="en-US"/>
          </a:p>
          <a:p>
            <a:r>
              <a:rPr lang="en-US">
                <a:hlinkClick r:id="rId11" action="ppaction://hlinksldjump"/>
              </a:rPr>
              <a:t>Concluzii/Evaluare rezultate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4855-5B8E-7AC2-7900-B941576AD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65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en-US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6863-DFFA-99BD-6FC5-BD2638C6A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3760" y="2495534"/>
            <a:ext cx="8915400" cy="25790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Jocurile educa</a:t>
            </a:r>
            <a:r>
              <a:rPr lang="ro-RO" b="0" i="0">
                <a:solidFill>
                  <a:srgbClr val="374151"/>
                </a:solidFill>
                <a:effectLst/>
              </a:rPr>
              <a:t>ționale sunt </a:t>
            </a:r>
            <a:r>
              <a:rPr lang="en-US" b="0" i="0">
                <a:solidFill>
                  <a:srgbClr val="374151"/>
                </a:solidFill>
                <a:effectLst/>
              </a:rPr>
              <a:t>jocuri proiectate special pentru a oferi o experiență de învățare interactivă și distractivă.</a:t>
            </a:r>
            <a:endParaRPr lang="ro-RO" b="0" i="0">
              <a:solidFill>
                <a:srgbClr val="37415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</a:rPr>
              <a:t>Diversificarea tehnicilor digitale</a:t>
            </a:r>
            <a:r>
              <a:rPr lang="ro-RO" b="0" i="0">
                <a:solidFill>
                  <a:srgbClr val="374151"/>
                </a:solidFill>
                <a:effectLst/>
              </a:rPr>
              <a:t> </a:t>
            </a:r>
            <a:r>
              <a:rPr lang="en-US" b="0" i="0">
                <a:solidFill>
                  <a:srgbClr val="374151"/>
                </a:solidFill>
                <a:effectLst/>
              </a:rPr>
              <a:t>se referă la utilizarea unei varietăți de metode și proceduri în procesul de învățare</a:t>
            </a:r>
            <a:r>
              <a:rPr lang="ro-RO" b="0" i="0">
                <a:solidFill>
                  <a:srgbClr val="374151"/>
                </a:solidFill>
                <a:effectLst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/>
              <a:t>Studiile arată că elevii care învață prin jocuri educaționale</a:t>
            </a:r>
            <a:r>
              <a:rPr lang="ro-RO"/>
              <a:t> o</a:t>
            </a:r>
            <a:r>
              <a:rPr lang="it-IT"/>
              <a:t>bțin rezultate de învățare superioare cu 30%</a:t>
            </a:r>
            <a:r>
              <a:rPr lang="ro-RO"/>
              <a:t>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0C88A-CBF1-6C0B-4235-5964DA30D60A}"/>
              </a:ext>
            </a:extLst>
          </p:cNvPr>
          <p:cNvSpPr txBox="1"/>
          <p:nvPr/>
        </p:nvSpPr>
        <p:spPr>
          <a:xfrm>
            <a:off x="2974018" y="1680099"/>
            <a:ext cx="720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"Jocul este cea mai înaltă formă de cercetare "</a:t>
            </a:r>
            <a:endParaRPr lang="ro-RO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81721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700F-8199-105C-A580-9DBCA224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32957"/>
            <a:ext cx="8911687" cy="627641"/>
          </a:xfrm>
        </p:spPr>
        <p:txBody>
          <a:bodyPr>
            <a:normAutofit fontScale="90000"/>
          </a:bodyPr>
          <a:lstStyle/>
          <a:p>
            <a:r>
              <a:rPr lang="ro-RO"/>
              <a:t>M</a:t>
            </a:r>
            <a:r>
              <a:rPr lang="en-US"/>
              <a:t>otivaţia alegerii temei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8C38-74F3-DCCE-44A1-6175C570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888" y="2275643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asiunea pentru jocurile video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it-IT"/>
              <a:t>ropria experien</a:t>
            </a:r>
            <a:r>
              <a:rPr lang="ro-RO"/>
              <a:t>ță</a:t>
            </a:r>
            <a:r>
              <a:rPr lang="it-IT"/>
              <a:t> cu tehnicile online si tradi</a:t>
            </a:r>
            <a:r>
              <a:rPr lang="ro-RO"/>
              <a:t>ț</a:t>
            </a:r>
            <a:r>
              <a:rPr lang="it-IT"/>
              <a:t>ionale de </a:t>
            </a:r>
            <a:r>
              <a:rPr lang="ro-RO"/>
              <a:t>î</a:t>
            </a:r>
            <a:r>
              <a:rPr lang="it-IT"/>
              <a:t>nv</a:t>
            </a:r>
            <a:r>
              <a:rPr lang="ro-RO"/>
              <a:t>ăț</a:t>
            </a:r>
            <a:r>
              <a:rPr lang="it-IT"/>
              <a:t>are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Constientizarea potențialului didactic avut de jocuri.</a:t>
            </a:r>
          </a:p>
          <a:p>
            <a:pPr>
              <a:lnSpc>
                <a:spcPct val="150000"/>
              </a:lnSpc>
            </a:pPr>
            <a:r>
              <a:rPr lang="ro-RO"/>
              <a:t>I</a:t>
            </a:r>
            <a:r>
              <a:rPr lang="en-US"/>
              <a:t>novare în educație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38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1B81-6344-6B9D-D474-A4BF6410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41835"/>
            <a:ext cx="8911687" cy="609886"/>
          </a:xfrm>
        </p:spPr>
        <p:txBody>
          <a:bodyPr>
            <a:normAutofit fontScale="90000"/>
          </a:bodyPr>
          <a:lstStyle/>
          <a:p>
            <a:r>
              <a:rPr lang="es-ES"/>
              <a:t>Contextul actual al învățării digitale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96BF-3EB4-366D-31F4-9639FE6A6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T</a:t>
            </a:r>
            <a:r>
              <a:rPr lang="fr-FR"/>
              <a:t>ehnicile de predare online au devenit din ce în ce mai diverse și sofisticate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e remarc</a:t>
            </a:r>
            <a:r>
              <a:rPr lang="ro-RO"/>
              <a:t>ă</a:t>
            </a:r>
            <a:r>
              <a:rPr lang="en-US"/>
              <a:t>: cursurile live, </a:t>
            </a:r>
            <a:r>
              <a:rPr lang="ro-RO"/>
              <a:t>clipuri</a:t>
            </a:r>
            <a:r>
              <a:rPr lang="en-US"/>
              <a:t> preînregistrate, inteligenț</a:t>
            </a:r>
            <a:r>
              <a:rPr lang="ro-RO"/>
              <a:t>a</a:t>
            </a:r>
            <a:r>
              <a:rPr lang="en-US"/>
              <a:t> artificială, podcasturi educaționale, platforme online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rincipalul minus este lipsa motiva</a:t>
            </a:r>
            <a:r>
              <a:rPr lang="ro-RO"/>
              <a:t>ț</a:t>
            </a:r>
            <a:r>
              <a:rPr lang="en-US"/>
              <a:t>iei </a:t>
            </a:r>
            <a:r>
              <a:rPr lang="ro-RO"/>
              <a:t>ș</a:t>
            </a:r>
            <a:r>
              <a:rPr lang="en-US"/>
              <a:t>i distrac</a:t>
            </a:r>
            <a:r>
              <a:rPr lang="ro-RO"/>
              <a:t>ț</a:t>
            </a:r>
            <a:r>
              <a:rPr lang="en-US"/>
              <a:t>iei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7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B430-2885-D457-BA4E-A164A980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50712"/>
            <a:ext cx="8911687" cy="592131"/>
          </a:xfrm>
        </p:spPr>
        <p:txBody>
          <a:bodyPr>
            <a:normAutofit fontScale="90000"/>
          </a:bodyPr>
          <a:lstStyle/>
          <a:p>
            <a:r>
              <a:rPr lang="ro-RO"/>
              <a:t>A</a:t>
            </a:r>
            <a:r>
              <a:rPr lang="en-US"/>
              <a:t>vantajele integr</a:t>
            </a:r>
            <a:r>
              <a:rPr lang="ro-RO"/>
              <a:t>ă</a:t>
            </a:r>
            <a:r>
              <a:rPr lang="en-US"/>
              <a:t>rii jocurilor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1A11-926B-CD3D-5373-285F0F7A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281" y="2071774"/>
            <a:ext cx="8915400" cy="37776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o-RO"/>
              <a:t>S</a:t>
            </a:r>
            <a:r>
              <a:rPr lang="en-US"/>
              <a:t>timularea motivației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D</a:t>
            </a:r>
            <a:r>
              <a:rPr lang="en-US"/>
              <a:t>ezvoltarea abilităților</a:t>
            </a:r>
            <a:r>
              <a:rPr lang="ro-RO"/>
              <a:t>-</a:t>
            </a:r>
            <a:r>
              <a:rPr lang="en-US"/>
              <a:t>cheie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Stimularea competitivității.</a:t>
            </a:r>
          </a:p>
          <a:p>
            <a:pPr>
              <a:lnSpc>
                <a:spcPct val="150000"/>
              </a:lnSpc>
            </a:pPr>
            <a:r>
              <a:rPr lang="ro-RO"/>
              <a:t>P</a:t>
            </a:r>
            <a:r>
              <a:rPr lang="en-US"/>
              <a:t>ersonalizare și adaptabilitate</a:t>
            </a:r>
            <a:r>
              <a:rPr lang="ro-RO"/>
              <a:t>.</a:t>
            </a:r>
          </a:p>
          <a:p>
            <a:pPr>
              <a:lnSpc>
                <a:spcPct val="150000"/>
              </a:lnSpc>
            </a:pPr>
            <a:r>
              <a:rPr lang="ro-RO"/>
              <a:t>F</a:t>
            </a:r>
            <a:r>
              <a:rPr lang="en-US"/>
              <a:t>eedback imediat</a:t>
            </a:r>
            <a:r>
              <a:rPr lang="ro-RO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0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3" y="710212"/>
            <a:ext cx="8986414" cy="973870"/>
          </a:xfrm>
        </p:spPr>
        <p:txBody>
          <a:bodyPr>
            <a:normAutofit fontScale="90000"/>
          </a:bodyPr>
          <a:lstStyle/>
          <a:p>
            <a:r>
              <a:rPr lang="ro-RO"/>
              <a:t>P</a:t>
            </a:r>
            <a:r>
              <a:rPr lang="en-US"/>
              <a:t>roblemele integr</a:t>
            </a:r>
            <a:r>
              <a:rPr lang="ro-RO"/>
              <a:t>ă</a:t>
            </a:r>
            <a:r>
              <a:rPr lang="en-US"/>
              <a:t>rii jocurilor </a:t>
            </a:r>
            <a:r>
              <a:rPr lang="ro-RO"/>
              <a:t>î</a:t>
            </a:r>
            <a:r>
              <a:rPr lang="en-US"/>
              <a:t>n </a:t>
            </a:r>
            <a:r>
              <a:rPr lang="ro-RO"/>
              <a:t>î</a:t>
            </a:r>
            <a:r>
              <a:rPr lang="en-US"/>
              <a:t>nv</a:t>
            </a:r>
            <a:r>
              <a:rPr lang="ro-RO"/>
              <a:t>ăță</a:t>
            </a:r>
            <a:r>
              <a:rPr lang="en-US"/>
              <a:t>m</a:t>
            </a:r>
            <a:r>
              <a:rPr lang="ro-RO"/>
              <a:t>â</a:t>
            </a:r>
            <a:r>
              <a:rPr lang="en-US"/>
              <a:t>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563493" y="2552018"/>
            <a:ext cx="288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</a:t>
            </a:r>
            <a:r>
              <a:rPr lang="en-US"/>
              <a:t>ificult</a:t>
            </a:r>
            <a:r>
              <a:rPr lang="ro-RO"/>
              <a:t>ă</a:t>
            </a:r>
            <a:r>
              <a:rPr lang="en-US"/>
              <a:t>țile materiale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577751" y="3572640"/>
            <a:ext cx="2716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Î</a:t>
            </a:r>
            <a:r>
              <a:rPr lang="en-US"/>
              <a:t>ndoiala asupra poten</a:t>
            </a:r>
            <a:r>
              <a:rPr lang="ro-RO"/>
              <a:t>ț</a:t>
            </a:r>
            <a:r>
              <a:rPr lang="en-US"/>
              <a:t>ialului didactic sau lipsa de informa</a:t>
            </a:r>
            <a:r>
              <a:rPr lang="ro-RO"/>
              <a:t>ț</a:t>
            </a:r>
            <a:r>
              <a:rPr lang="en-US"/>
              <a:t>ii privind beneficiile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6548272" y="2482497"/>
            <a:ext cx="24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en-US"/>
              <a:t>ipsa de preg</a:t>
            </a:r>
            <a:r>
              <a:rPr lang="ro-RO"/>
              <a:t>ă</a:t>
            </a:r>
            <a:r>
              <a:rPr lang="en-US"/>
              <a:t>tire a profesorilor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6548271" y="3572640"/>
            <a:ext cx="247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U</a:t>
            </a:r>
            <a:r>
              <a:rPr lang="it-IT"/>
              <a:t>nele p</a:t>
            </a:r>
            <a:r>
              <a:rPr lang="ro-RO"/>
              <a:t>ă</a:t>
            </a:r>
            <a:r>
              <a:rPr lang="it-IT"/>
              <a:t>reri negative despre jocuri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210597" y="2124695"/>
            <a:ext cx="0" cy="2829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563493" y="3429000"/>
            <a:ext cx="546165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9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3B50-5876-311D-D5DF-307CB883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94" y="664045"/>
            <a:ext cx="8986414" cy="646331"/>
          </a:xfrm>
        </p:spPr>
        <p:txBody>
          <a:bodyPr>
            <a:normAutofit/>
          </a:bodyPr>
          <a:lstStyle/>
          <a:p>
            <a:r>
              <a:rPr lang="ro-RO"/>
              <a:t>Unity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325A9-902B-5A71-6B37-E7BAA6CF0738}"/>
              </a:ext>
            </a:extLst>
          </p:cNvPr>
          <p:cNvSpPr txBox="1"/>
          <p:nvPr/>
        </p:nvSpPr>
        <p:spPr>
          <a:xfrm>
            <a:off x="3252413" y="1987690"/>
            <a:ext cx="313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Este o puternică platformă de dezvoltare și un motor de jocuri.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7EB0B2-D74A-02AF-7662-D37F2E3B0651}"/>
              </a:ext>
            </a:extLst>
          </p:cNvPr>
          <p:cNvSpPr txBox="1"/>
          <p:nvPr/>
        </p:nvSpPr>
        <p:spPr>
          <a:xfrm>
            <a:off x="3252414" y="3253043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</a:t>
            </a:r>
            <a:r>
              <a:rPr lang="pt-BR"/>
              <a:t>uportă o varietate de limbaje de programare, inclusiv C#</a:t>
            </a:r>
            <a:r>
              <a:rPr lang="ro-RO"/>
              <a:t>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2D566-23AB-FCCD-D00D-B3F71AB422DB}"/>
              </a:ext>
            </a:extLst>
          </p:cNvPr>
          <p:cNvSpPr txBox="1"/>
          <p:nvPr/>
        </p:nvSpPr>
        <p:spPr>
          <a:xfrm>
            <a:off x="7004482" y="1987690"/>
            <a:ext cx="313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L</a:t>
            </a:r>
            <a:r>
              <a:rPr lang="fr-FR"/>
              <a:t>ansată în 2005 de către Unity Technologies</a:t>
            </a:r>
            <a:r>
              <a:rPr lang="ro-RO"/>
              <a:t>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36E87-BCDE-F249-A8D7-130EA36BE313}"/>
              </a:ext>
            </a:extLst>
          </p:cNvPr>
          <p:cNvSpPr txBox="1"/>
          <p:nvPr/>
        </p:nvSpPr>
        <p:spPr>
          <a:xfrm>
            <a:off x="7004481" y="3259544"/>
            <a:ext cx="3137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Interfață user-friendly, bazată pe principiul drag-and-drop.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DCDB28-C406-14AE-A949-198ED76EB3FB}"/>
              </a:ext>
            </a:extLst>
          </p:cNvPr>
          <p:cNvCxnSpPr>
            <a:cxnSpLocks/>
          </p:cNvCxnSpPr>
          <p:nvPr/>
        </p:nvCxnSpPr>
        <p:spPr>
          <a:xfrm>
            <a:off x="6618970" y="1902753"/>
            <a:ext cx="0" cy="3636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A87F297-91B8-B5C0-ED8F-143CF8F25490}"/>
              </a:ext>
            </a:extLst>
          </p:cNvPr>
          <p:cNvCxnSpPr>
            <a:cxnSpLocks/>
          </p:cNvCxnSpPr>
          <p:nvPr/>
        </p:nvCxnSpPr>
        <p:spPr>
          <a:xfrm>
            <a:off x="3089429" y="3055398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228107-4313-14EA-BEDB-5746ABD2185B}"/>
              </a:ext>
            </a:extLst>
          </p:cNvPr>
          <p:cNvSpPr txBox="1"/>
          <p:nvPr/>
        </p:nvSpPr>
        <p:spPr>
          <a:xfrm>
            <a:off x="3252413" y="4656894"/>
            <a:ext cx="31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A</a:t>
            </a:r>
            <a:r>
              <a:rPr lang="en-US"/>
              <a:t>re variante at</a:t>
            </a:r>
            <a:r>
              <a:rPr lang="ro-RO"/>
              <a:t>â</a:t>
            </a:r>
            <a:r>
              <a:rPr lang="en-US"/>
              <a:t>t free-to-use, c</a:t>
            </a:r>
            <a:r>
              <a:rPr lang="ro-RO"/>
              <a:t>â</a:t>
            </a:r>
            <a:r>
              <a:rPr lang="en-US"/>
              <a:t>t </a:t>
            </a:r>
            <a:r>
              <a:rPr lang="ro-RO"/>
              <a:t>ș</a:t>
            </a:r>
            <a:r>
              <a:rPr lang="en-US"/>
              <a:t>i contra cost</a:t>
            </a:r>
            <a:r>
              <a:rPr lang="ro-RO"/>
              <a:t>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F3FDA-9AF4-5D7C-5BE1-C04424E0B58C}"/>
              </a:ext>
            </a:extLst>
          </p:cNvPr>
          <p:cNvSpPr txBox="1"/>
          <p:nvPr/>
        </p:nvSpPr>
        <p:spPr>
          <a:xfrm>
            <a:off x="7004482" y="4518394"/>
            <a:ext cx="3137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Permite crearea de jocuri pentru o gamă largă de platforme.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BE59C8-714B-154D-90ED-8587A1D98FF6}"/>
              </a:ext>
            </a:extLst>
          </p:cNvPr>
          <p:cNvCxnSpPr>
            <a:cxnSpLocks/>
          </p:cNvCxnSpPr>
          <p:nvPr/>
        </p:nvCxnSpPr>
        <p:spPr>
          <a:xfrm>
            <a:off x="3089429" y="4388529"/>
            <a:ext cx="7208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2933D-6108-F8E5-3432-C0EE2F4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3" y="574432"/>
            <a:ext cx="3284738" cy="119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w: Right 54">
            <a:extLst>
              <a:ext uri="{FF2B5EF4-FFF2-40B4-BE49-F238E27FC236}">
                <a16:creationId xmlns:a16="http://schemas.microsoft.com/office/drawing/2014/main" id="{83E4272E-0A5E-C590-8293-3DC4F1FD6023}"/>
              </a:ext>
            </a:extLst>
          </p:cNvPr>
          <p:cNvSpPr/>
          <p:nvPr/>
        </p:nvSpPr>
        <p:spPr>
          <a:xfrm rot="8430878">
            <a:off x="4695695" y="4465120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FBF92C0-E656-0FE9-C66B-9D6CBBED4531}"/>
              </a:ext>
            </a:extLst>
          </p:cNvPr>
          <p:cNvSpPr/>
          <p:nvPr/>
        </p:nvSpPr>
        <p:spPr>
          <a:xfrm rot="2464187">
            <a:off x="6370842" y="4466604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1EEA5F-DC55-26E1-75D5-9F287399F663}"/>
              </a:ext>
            </a:extLst>
          </p:cNvPr>
          <p:cNvSpPr/>
          <p:nvPr/>
        </p:nvSpPr>
        <p:spPr>
          <a:xfrm rot="19393654">
            <a:off x="6407600" y="3182129"/>
            <a:ext cx="173736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FE4D8-BD3E-522E-C054-F030BE63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68498"/>
            <a:ext cx="8911687" cy="734173"/>
          </a:xfrm>
        </p:spPr>
        <p:txBody>
          <a:bodyPr/>
          <a:lstStyle/>
          <a:p>
            <a:r>
              <a:rPr lang="fr-FR"/>
              <a:t>Ce con</a:t>
            </a:r>
            <a:r>
              <a:rPr lang="ro-RO"/>
              <a:t>ț</a:t>
            </a:r>
            <a:r>
              <a:rPr lang="fr-FR"/>
              <a:t>ine un bun joc educa</a:t>
            </a:r>
            <a:r>
              <a:rPr lang="ro-RO"/>
              <a:t>ț</a:t>
            </a:r>
            <a:r>
              <a:rPr lang="fr-FR"/>
              <a:t>ional?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51770A-0E2B-5E59-3C81-D551FB1055D8}"/>
              </a:ext>
            </a:extLst>
          </p:cNvPr>
          <p:cNvSpPr txBox="1"/>
          <p:nvPr/>
        </p:nvSpPr>
        <p:spPr>
          <a:xfrm>
            <a:off x="2830853" y="2412637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O</a:t>
            </a:r>
            <a:r>
              <a:rPr lang="en-US"/>
              <a:t>biective clare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35602FE-07A7-778E-B1AB-39C3B10A6F12}"/>
              </a:ext>
            </a:extLst>
          </p:cNvPr>
          <p:cNvSpPr/>
          <p:nvPr/>
        </p:nvSpPr>
        <p:spPr>
          <a:xfrm rot="12950281">
            <a:off x="4545896" y="3131076"/>
            <a:ext cx="1869481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7AD010F-F842-E4D1-5A7A-6CD54C115C44}"/>
              </a:ext>
            </a:extLst>
          </p:cNvPr>
          <p:cNvSpPr/>
          <p:nvPr/>
        </p:nvSpPr>
        <p:spPr>
          <a:xfrm>
            <a:off x="6166867" y="3595456"/>
            <a:ext cx="484187" cy="470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963FE95-34F2-E8B2-9D7D-6B03BE2C0C0C}"/>
              </a:ext>
            </a:extLst>
          </p:cNvPr>
          <p:cNvSpPr/>
          <p:nvPr/>
        </p:nvSpPr>
        <p:spPr>
          <a:xfrm rot="16200000">
            <a:off x="5677440" y="2783119"/>
            <a:ext cx="1463040" cy="1427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B2C7E-720B-F69C-9088-61D75D831C56}"/>
              </a:ext>
            </a:extLst>
          </p:cNvPr>
          <p:cNvSpPr txBox="1"/>
          <p:nvPr/>
        </p:nvSpPr>
        <p:spPr>
          <a:xfrm>
            <a:off x="5242823" y="1754696"/>
            <a:ext cx="233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Gameplay atractiv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ACAE0-F5D3-9535-00C2-5B3E0AA1AD3E}"/>
              </a:ext>
            </a:extLst>
          </p:cNvPr>
          <p:cNvSpPr txBox="1"/>
          <p:nvPr/>
        </p:nvSpPr>
        <p:spPr>
          <a:xfrm>
            <a:off x="2461056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reward-uri</a:t>
            </a:r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227A4-BAFA-3055-A87A-7C747CE50CF5}"/>
              </a:ext>
            </a:extLst>
          </p:cNvPr>
          <p:cNvSpPr txBox="1"/>
          <p:nvPr/>
        </p:nvSpPr>
        <p:spPr>
          <a:xfrm>
            <a:off x="7924208" y="5002246"/>
            <a:ext cx="249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Sistem de feedback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1DF47D-B853-45AE-7681-2CBC0E6F35C8}"/>
              </a:ext>
            </a:extLst>
          </p:cNvPr>
          <p:cNvSpPr txBox="1"/>
          <p:nvPr/>
        </p:nvSpPr>
        <p:spPr>
          <a:xfrm>
            <a:off x="7924208" y="2412637"/>
            <a:ext cx="329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/>
              <a:t>Diferite nivele de dificultate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936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755</TotalTime>
  <Words>594</Words>
  <Application>Microsoft Office PowerPoint</Application>
  <PresentationFormat>Widescreen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Times New Roman</vt:lpstr>
      <vt:lpstr>Wingdings 3</vt:lpstr>
      <vt:lpstr>Wisp</vt:lpstr>
      <vt:lpstr>UNIVERSITATEA „LUCIAN BLAGA” DIN SIBIU FACULTATEA DE ȘTIINȚE</vt:lpstr>
      <vt:lpstr>Cuprins</vt:lpstr>
      <vt:lpstr>Introducere</vt:lpstr>
      <vt:lpstr>Motivaţia alegerii temei</vt:lpstr>
      <vt:lpstr>Contextul actual al învățării digitale</vt:lpstr>
      <vt:lpstr>Avantajele integrării jocurilor video</vt:lpstr>
      <vt:lpstr>Problemele integrării jocurilor în învățământ</vt:lpstr>
      <vt:lpstr>Unity</vt:lpstr>
      <vt:lpstr>Ce conține un bun joc educațional?</vt:lpstr>
      <vt:lpstr>MathRunner</vt:lpstr>
      <vt:lpstr>Intelligence Defense: Learn While You Play!</vt:lpstr>
      <vt:lpstr>Concluzii/Evaluare rezultate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Bucerzan</dc:creator>
  <cp:lastModifiedBy>Antonio Bucerzan</cp:lastModifiedBy>
  <cp:revision>183</cp:revision>
  <dcterms:created xsi:type="dcterms:W3CDTF">2023-05-30T13:40:03Z</dcterms:created>
  <dcterms:modified xsi:type="dcterms:W3CDTF">2023-06-03T13:01:27Z</dcterms:modified>
</cp:coreProperties>
</file>